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5488551-FCD3-4A08-9782-B7D9998B19B3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30330FD-18B9-45E7-B4CB-49F93D76F5C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 Sets for Equations and Inequalities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Algebra I- Unit-Equations</a:t>
            </a:r>
          </a:p>
          <a:p>
            <a:endParaRPr lang="en-US" dirty="0"/>
          </a:p>
          <a:p>
            <a:r>
              <a:rPr lang="en-US" dirty="0" smtClean="0"/>
              <a:t>Mr. </a:t>
            </a:r>
            <a:r>
              <a:rPr lang="en-US" dirty="0" err="1" smtClean="0"/>
              <a:t>Sierocinski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16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 indent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1. Solve </a:t>
                </a:r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𝑤</m:t>
                    </m:r>
                  </m:oMath>
                </a14:m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,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𝑤</m:t>
                    </m:r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+2&gt;4.</m:t>
                    </m:r>
                  </m:oMath>
                </a14:m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231F20"/>
                    </a:solidFill>
                    <a:latin typeface="Calibri"/>
                    <a:ea typeface="Myriad Pro"/>
                    <a:cs typeface="Myriad Pro"/>
                  </a:rPr>
                  <a:t>What is the solution set?</a:t>
                </a:r>
              </a:p>
              <a:p>
                <a:pPr marL="0" marR="0" indent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  <a:buNone/>
                </a:pPr>
                <a:r>
                  <a:rPr lang="en-US" dirty="0" smtClean="0">
                    <a:latin typeface="Calibri"/>
                    <a:ea typeface="Calibri"/>
                    <a:cs typeface="Times New Roman"/>
                  </a:rPr>
                  <a:t>2. Solve </a:t>
                </a:r>
                <a:r>
                  <a:rPr lang="en-US" dirty="0">
                    <a:effectLst/>
                    <a:latin typeface="Calibri"/>
                    <a:ea typeface="MS Mincho"/>
                    <a:cs typeface="Times New Roman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effectLst/>
                        <a:latin typeface="Cambria Math"/>
                        <a:ea typeface="MS Mincho"/>
                        <a:cs typeface="Times New Roman"/>
                      </a:rPr>
                      <m:t>𝐵</m:t>
                    </m:r>
                  </m:oMath>
                </a14:m>
                <a:r>
                  <a:rPr lang="en-US" dirty="0">
                    <a:effectLst/>
                    <a:latin typeface="Calibri"/>
                    <a:ea typeface="MS Mincho"/>
                    <a:cs typeface="Times New Roman"/>
                  </a:rPr>
                  <a:t>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effectLst/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𝐵</m:t>
                        </m:r>
                      </m:e>
                      <m:sup>
                        <m:r>
                          <a:rPr lang="en-US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i="1">
                        <a:effectLst/>
                        <a:latin typeface="Cambria Math"/>
                        <a:ea typeface="Calibri"/>
                        <a:cs typeface="Times New Roman"/>
                      </a:rPr>
                      <m:t>≥9</m:t>
                    </m:r>
                  </m:oMath>
                </a14:m>
                <a:r>
                  <a:rPr lang="en-US" dirty="0">
                    <a:effectLst/>
                    <a:latin typeface="Calibri"/>
                    <a:ea typeface="Calibri"/>
                    <a:cs typeface="Times New Roman"/>
                  </a:rPr>
                  <a:t>. </a:t>
                </a:r>
                <a:endParaRPr lang="en-US" dirty="0" smtClean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indent="-34290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What is </a:t>
                </a:r>
                <a:r>
                  <a:rPr lang="en-US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the solution set?</a:t>
                </a:r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dirty="0">
                  <a:solidFill>
                    <a:srgbClr val="231F20"/>
                  </a:solidFill>
                  <a:latin typeface="Calibri"/>
                  <a:ea typeface="Myriad Pro"/>
                  <a:cs typeface="Myriad Pro"/>
                </a:endParaRPr>
              </a:p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dirty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3156" t="-948" r="-37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Solution Sets-</a:t>
            </a:r>
            <a:r>
              <a:rPr lang="en-US" sz="4000" dirty="0" err="1" smtClean="0"/>
              <a:t>Cont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Inequalities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788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Outcomes-Objectives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3482" y="2286000"/>
            <a:ext cx="6777037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lum bright="-40000" contrast="-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1729" y="4561114"/>
            <a:ext cx="6477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001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6949440" cy="1143000"/>
          </a:xfrm>
        </p:spPr>
        <p:txBody>
          <a:bodyPr/>
          <a:lstStyle/>
          <a:p>
            <a:r>
              <a:rPr lang="en-US" dirty="0" smtClean="0"/>
              <a:t>Classwork-Whole Class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>
                    <a:solidFill>
                      <a:srgbClr val="231F20"/>
                    </a:solidFill>
                    <a:latin typeface="Calibri"/>
                    <a:ea typeface="Myriad Pro"/>
                    <a:cs typeface="Myriad Pro"/>
                  </a:rPr>
                  <a:t>Consider the equation,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𝑥</m:t>
                        </m:r>
                      </m:e>
                      <m:sup>
                        <m:r>
                          <a:rPr lang="en-US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=3</m:t>
                    </m:r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  <m:r>
                      <a:rPr lang="en-US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+4</m:t>
                    </m:r>
                  </m:oMath>
                </a14:m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, where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represents a real number.  </a:t>
                </a:r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dirty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49" t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1137925"/>
                  </p:ext>
                </p:extLst>
              </p:nvPr>
            </p:nvGraphicFramePr>
            <p:xfrm>
              <a:off x="493628" y="4572000"/>
              <a:ext cx="8116972" cy="18791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95774"/>
                    <a:gridCol w="3573880"/>
                    <a:gridCol w="2647318"/>
                  </a:tblGrid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</m:oMath>
                          </a14:m>
                          <a:r>
                            <a:rPr lang="en-US" sz="1000">
                              <a:effectLst/>
                            </a:rPr>
                            <a:t>-VALUE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THE EQUATION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TRUTH VALUE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=0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1000" baseline="30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=3(0)+4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=5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5</m:t>
                                    </m:r>
                                  </m:e>
                                  <m:sup>
                                    <m:r>
                                      <a:rPr lang="en-US" sz="1000" baseline="30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=3(5)+4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=6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6</m:t>
                                    </m:r>
                                  </m:e>
                                  <m:sup>
                                    <m:r>
                                      <a:rPr lang="en-US" sz="1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</m:t>
                                </m:r>
                                <m:d>
                                  <m:d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6</m:t>
                                    </m:r>
                                  </m:e>
                                </m:d>
                                <m:r>
                                  <a:rPr lang="en-US" sz="1000">
                                    <a:effectLst/>
                                  </a:rPr>
                                  <m:t>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=−7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(−7)</m:t>
                                    </m:r>
                                  </m:e>
                                  <m:sup>
                                    <m:r>
                                      <a:rPr lang="en-US" sz="1000" baseline="30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=3(−7)+4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=4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4</m:t>
                                    </m:r>
                                  </m:e>
                                  <m:sup>
                                    <m:r>
                                      <a:rPr lang="en-US" sz="1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=3(4)+4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TRUE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=9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9</m:t>
                                    </m:r>
                                  </m:e>
                                  <m:sup>
                                    <m:r>
                                      <a:rPr lang="en-US" sz="1000" baseline="30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=3(9)+4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=10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000">
                                    <a:effectLst/>
                                  </a:rPr>
                                  <m:t>1</m:t>
                                </m:r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0</m:t>
                                    </m:r>
                                  </m:e>
                                  <m:sup>
                                    <m:r>
                                      <a:rPr lang="en-US" sz="1000" baseline="30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=3(10)+4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Let </a:t>
                          </a:r>
                          <a14:m>
                            <m:oMath xmlns:m="http://schemas.openxmlformats.org/officeDocument/2006/math">
                              <m:r>
                                <a:rPr lang="en-US" sz="1000">
                                  <a:effectLst/>
                                </a:rPr>
                                <m:t>𝑥</m:t>
                              </m:r>
                              <m:r>
                                <a:rPr lang="en-US" sz="1000">
                                  <a:effectLst/>
                                </a:rPr>
                                <m:t>=−8</m:t>
                              </m:r>
                            </m:oMath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000">
                                        <a:effectLst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1000">
                                        <a:effectLst/>
                                      </a:rPr>
                                      <m:t>(−8)</m:t>
                                    </m:r>
                                  </m:e>
                                  <m:sup>
                                    <m:r>
                                      <a:rPr lang="en-US" sz="1000" baseline="30000">
                                        <a:effectLst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sz="1000">
                                    <a:effectLst/>
                                  </a:rPr>
                                  <m:t>=3(−8)+4</m:t>
                                </m:r>
                              </m:oMath>
                            </m:oMathPara>
                          </a14:m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FALSE</a:t>
                          </a:r>
                          <a:endParaRPr lang="en-US" sz="1000" dirty="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51137925"/>
                  </p:ext>
                </p:extLst>
              </p:nvPr>
            </p:nvGraphicFramePr>
            <p:xfrm>
              <a:off x="493628" y="4572000"/>
              <a:ext cx="8116972" cy="1879173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1895774"/>
                    <a:gridCol w="3573880"/>
                    <a:gridCol w="2647318"/>
                  </a:tblGrid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5882" r="-328296" b="-8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THE EQUATION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TRUTH VALUE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105882" r="-328296" b="-7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105882" r="-73935" b="-72941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200000" r="-328296" b="-6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200000" r="-73935" b="-6085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308824" r="-328296" b="-5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308824" r="-73935" b="-5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408824" r="-328296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408824" r="-73935" b="-4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508824" r="-328296" b="-3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508824" r="-73935" b="-32647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TRUE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591429" r="-328296" b="-2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591429" r="-73935" b="-21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711765" r="-328296" b="-1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711765" r="-73935" b="-1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>
                              <a:effectLst/>
                            </a:rPr>
                            <a:t>FALSE</a:t>
                          </a:r>
                          <a:endParaRPr lang="en-US" sz="100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  <a:tr h="20879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322" t="-811765" r="-328296" b="-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8415" marR="18415" marT="0" marB="0" anchor="ctr">
                        <a:blipFill rotWithShape="1">
                          <a:blip r:embed="rId3"/>
                          <a:stretch>
                            <a:fillRect l="-53152" t="-811765" r="-73935" b="-2352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0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000" dirty="0">
                              <a:effectLst/>
                            </a:rPr>
                            <a:t>FALSE</a:t>
                          </a:r>
                          <a:endParaRPr lang="en-US" sz="1000" dirty="0">
                            <a:solidFill>
                              <a:srgbClr val="231F20"/>
                            </a:solidFill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8415" marR="18415" marT="0" marB="0" anchor="ctr"/>
                    </a:tc>
                  </a:tr>
                </a:tbl>
              </a:graphicData>
            </a:graphic>
          </p:graphicFrame>
        </mc:Fallback>
      </mc:AlternateContent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93627" y="3200400"/>
            <a:ext cx="8320419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558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255588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Are the expressions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mbria Math" pitchFamily="18" charset="0"/>
                <a:ea typeface="Myriad Pro" charset="0"/>
                <a:cs typeface="Myriad Pro" charset="0"/>
              </a:rPr>
              <a:t>x^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mbria Math" pitchFamily="18" charset="0"/>
                <a:ea typeface="Myriad Pro" charset="0"/>
                <a:cs typeface="Myriad Pro" charset="0"/>
              </a:rPr>
              <a:t>2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 and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mbria Math" pitchFamily="18" charset="0"/>
                <a:ea typeface="Myriad Pro" charset="0"/>
                <a:cs typeface="Myriad Pro" charset="0"/>
              </a:rPr>
              <a:t>3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mbria Math" pitchFamily="18" charset="0"/>
                <a:ea typeface="Myriad Pro" charset="0"/>
                <a:cs typeface="Myriad Pro" charset="0"/>
              </a:rPr>
              <a:t>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mbria Math" pitchFamily="18" charset="0"/>
                <a:ea typeface="Myriad Pro" charset="0"/>
                <a:cs typeface="Myriad Pro" charset="0"/>
              </a:rPr>
              <a:t>+4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 algebraically equivalent? 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AutoNum type="arabicPeriod"/>
              <a:tabLst>
                <a:tab pos="255588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The following table shows how we might “sift” through various values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55588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 to assign to the</a:t>
            </a:r>
            <a:r>
              <a:rPr lang="en-US" altLang="en-US" sz="2000" dirty="0" smtClean="0">
                <a:solidFill>
                  <a:srgbClr val="231F20"/>
                </a:solidFill>
                <a:latin typeface="Calibri" pitchFamily="34" charset="0"/>
                <a:ea typeface="Myriad Pro" charset="0"/>
                <a:cs typeface="Myriad Pro" charset="0"/>
              </a:rPr>
              <a:t> 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 variable symbol </a:t>
            </a:r>
            <a:r>
              <a:rPr kumimoji="0" lang="en-US" altLang="en-US" sz="2000" b="0" i="1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mbria Math" pitchFamily="18" charset="0"/>
                <a:ea typeface="Myriad Pro" charset="0"/>
                <a:cs typeface="Myriad Pro" charset="0"/>
              </a:rPr>
              <a:t>x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 in the hunt for values that would make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tabLst>
                <a:tab pos="255588" algn="l"/>
              </a:tabLst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Calibri" pitchFamily="34" charset="0"/>
                <a:ea typeface="Myriad Pro" charset="0"/>
                <a:cs typeface="Myriad Pro" charset="0"/>
              </a:rPr>
              <a:t> the equation true.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270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 Sets-Definition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5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The </a:t>
            </a:r>
            <a:r>
              <a:rPr lang="en-US" b="1" u="sng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solution set</a:t>
            </a:r>
            <a:r>
              <a:rPr lang="en-US" i="1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 </a:t>
            </a: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of an equation written with only one variable is the set of all values one can assign to that variable to make the equation a true statement.  Any one of those values is said to be a </a:t>
            </a:r>
            <a:r>
              <a:rPr lang="en-US" i="1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solution to the equation.</a:t>
            </a: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 </a:t>
            </a:r>
          </a:p>
          <a:p>
            <a:pPr marL="0" marR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 </a:t>
            </a:r>
            <a:endParaRPr lang="en-US" dirty="0">
              <a:solidFill>
                <a:srgbClr val="231F20"/>
              </a:solidFill>
              <a:latin typeface="Calibri"/>
              <a:ea typeface="Myriad Pro"/>
              <a:cs typeface="Myriad Pro"/>
            </a:endParaRPr>
          </a:p>
          <a:p>
            <a:pPr marL="0" marR="0">
              <a:lnSpc>
                <a:spcPct val="10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To </a:t>
            </a:r>
            <a:r>
              <a:rPr lang="en-US" i="1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solve an equation</a:t>
            </a: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 means to </a:t>
            </a:r>
            <a:r>
              <a:rPr lang="en-US" i="1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find the solution set</a:t>
            </a: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 for that equation.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4545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7024744" cy="1143000"/>
          </a:xfrm>
        </p:spPr>
        <p:txBody>
          <a:bodyPr/>
          <a:lstStyle/>
          <a:p>
            <a:r>
              <a:rPr lang="en-US" dirty="0" smtClean="0"/>
              <a:t>Displaying Solution Sets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22960" y="2011680"/>
                <a:ext cx="7498080" cy="4846320"/>
              </a:xfrm>
            </p:spPr>
            <p:txBody>
              <a:bodyPr>
                <a:normAutofit fontScale="47500" lnSpcReduction="20000"/>
              </a:bodyPr>
              <a:lstStyle/>
              <a:p>
                <a:r>
                  <a:rPr lang="en-US" sz="3700" dirty="0" smtClean="0"/>
                  <a:t>Solve </a:t>
                </a:r>
                <a:r>
                  <a:rPr lang="en-US" sz="3700" dirty="0"/>
                  <a:t>for </a:t>
                </a:r>
                <a14:m>
                  <m:oMath xmlns:m="http://schemas.openxmlformats.org/officeDocument/2006/math">
                    <m:r>
                      <a:rPr lang="en-US" sz="3700" i="1"/>
                      <m:t>𝑎</m:t>
                    </m:r>
                  </m:oMath>
                </a14:m>
                <a:r>
                  <a:rPr lang="en-US" sz="3700" dirty="0"/>
                  <a:t>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700" i="1"/>
                        </m:ctrlPr>
                      </m:sSupPr>
                      <m:e>
                        <m:r>
                          <a:rPr lang="en-US" sz="3700" i="1"/>
                          <m:t>𝑎</m:t>
                        </m:r>
                      </m:e>
                      <m:sup>
                        <m:r>
                          <a:rPr lang="en-US" sz="3700" i="1"/>
                          <m:t>2</m:t>
                        </m:r>
                      </m:sup>
                    </m:sSup>
                    <m:r>
                      <a:rPr lang="en-US" sz="3700" i="1"/>
                      <m:t>=25</m:t>
                    </m:r>
                  </m:oMath>
                </a14:m>
                <a:r>
                  <a:rPr lang="en-US" sz="3700" dirty="0" smtClean="0"/>
                  <a:t>.</a:t>
                </a:r>
              </a:p>
              <a:p>
                <a:pPr marL="68580" indent="0">
                  <a:buNone/>
                </a:pPr>
                <a:r>
                  <a:rPr lang="en-US" sz="3700" dirty="0" smtClean="0"/>
                  <a:t>  </a:t>
                </a:r>
                <a:r>
                  <a:rPr lang="en-US" sz="3700" dirty="0"/>
                  <a:t> </a:t>
                </a:r>
              </a:p>
              <a:p>
                <a:r>
                  <a:rPr lang="en-US" sz="3700" dirty="0"/>
                  <a:t>One can describe a solution set in any of the following ways</a:t>
                </a:r>
                <a:r>
                  <a:rPr lang="en-US" sz="3700" dirty="0" smtClean="0"/>
                  <a:t>:</a:t>
                </a:r>
              </a:p>
              <a:p>
                <a:pPr marL="68580" indent="0">
                  <a:buNone/>
                </a:pPr>
                <a:endParaRPr lang="en-US" sz="3700" dirty="0"/>
              </a:p>
              <a:p>
                <a:r>
                  <a:rPr lang="en-US" sz="3700" b="1" dirty="0"/>
                  <a:t>IN WORDS: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700" i="1"/>
                        </m:ctrlPr>
                      </m:sSupPr>
                      <m:e>
                        <m:r>
                          <a:rPr lang="en-US" sz="3700" i="1"/>
                          <m:t>𝑎</m:t>
                        </m:r>
                      </m:e>
                      <m:sup>
                        <m:r>
                          <a:rPr lang="en-US" sz="3700" i="1"/>
                          <m:t>2</m:t>
                        </m:r>
                      </m:sup>
                    </m:sSup>
                    <m:r>
                      <a:rPr lang="en-US" sz="3700" i="1"/>
                      <m:t>=25</m:t>
                    </m:r>
                  </m:oMath>
                </a14:m>
                <a:r>
                  <a:rPr lang="en-US" sz="3700" dirty="0"/>
                  <a:t> has solutions </a:t>
                </a:r>
                <a14:m>
                  <m:oMath xmlns:m="http://schemas.openxmlformats.org/officeDocument/2006/math">
                    <m:r>
                      <a:rPr lang="en-US" sz="3700" i="1"/>
                      <m:t>5</m:t>
                    </m:r>
                  </m:oMath>
                </a14:m>
                <a:r>
                  <a:rPr lang="en-US" sz="3700" dirty="0"/>
                  <a:t> and </a:t>
                </a:r>
                <a14:m>
                  <m:oMath xmlns:m="http://schemas.openxmlformats.org/officeDocument/2006/math">
                    <m:r>
                      <a:rPr lang="en-US" sz="3700" i="1"/>
                      <m:t>−5</m:t>
                    </m:r>
                  </m:oMath>
                </a14:m>
                <a:r>
                  <a:rPr lang="en-US" sz="3700" dirty="0"/>
                  <a:t>.  (That is,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700" i="1"/>
                        </m:ctrlPr>
                      </m:sSupPr>
                      <m:e>
                        <m:r>
                          <a:rPr lang="en-US" sz="3700" i="1"/>
                          <m:t>𝑎</m:t>
                        </m:r>
                      </m:e>
                      <m:sup>
                        <m:r>
                          <a:rPr lang="en-US" sz="3700" i="1"/>
                          <m:t>2</m:t>
                        </m:r>
                      </m:sup>
                    </m:sSup>
                    <m:r>
                      <a:rPr lang="en-US" sz="3700" i="1"/>
                      <m:t>=25</m:t>
                    </m:r>
                  </m:oMath>
                </a14:m>
                <a:r>
                  <a:rPr lang="en-US" sz="3700" dirty="0"/>
                  <a:t> is true when </a:t>
                </a:r>
                <a14:m>
                  <m:oMath xmlns:m="http://schemas.openxmlformats.org/officeDocument/2006/math">
                    <m:r>
                      <a:rPr lang="en-US" sz="3700" i="1"/>
                      <m:t>𝑎</m:t>
                    </m:r>
                    <m:r>
                      <a:rPr lang="en-US" sz="3700" i="1"/>
                      <m:t>=5</m:t>
                    </m:r>
                  </m:oMath>
                </a14:m>
                <a:r>
                  <a:rPr lang="en-US" sz="3700" dirty="0"/>
                  <a:t> or </a:t>
                </a:r>
                <a14:m>
                  <m:oMath xmlns:m="http://schemas.openxmlformats.org/officeDocument/2006/math">
                    <m:r>
                      <a:rPr lang="en-US" sz="3700" i="1"/>
                      <m:t>𝑎</m:t>
                    </m:r>
                    <m:r>
                      <a:rPr lang="en-US" sz="3700" i="1"/>
                      <m:t>=−5</m:t>
                    </m:r>
                  </m:oMath>
                </a14:m>
                <a:r>
                  <a:rPr lang="en-US" sz="3700" dirty="0"/>
                  <a:t>.)</a:t>
                </a:r>
              </a:p>
              <a:p>
                <a:r>
                  <a:rPr lang="en-US" sz="3700" b="1" dirty="0"/>
                  <a:t/>
                </a:r>
                <a:br>
                  <a:rPr lang="en-US" sz="3700" b="1" dirty="0"/>
                </a:br>
                <a:r>
                  <a:rPr lang="en-US" sz="3700" b="1" dirty="0"/>
                  <a:t>IN SET NOTATION:  </a:t>
                </a:r>
                <a:r>
                  <a:rPr lang="en-US" sz="3700" dirty="0"/>
                  <a:t>The solution 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700" i="1"/>
                        </m:ctrlPr>
                      </m:sSupPr>
                      <m:e>
                        <m:r>
                          <a:rPr lang="en-US" sz="3700" i="1"/>
                          <m:t>𝑎</m:t>
                        </m:r>
                      </m:e>
                      <m:sup>
                        <m:r>
                          <a:rPr lang="en-US" sz="3700" i="1"/>
                          <m:t>2</m:t>
                        </m:r>
                      </m:sup>
                    </m:sSup>
                    <m:r>
                      <a:rPr lang="en-US" sz="3700" i="1"/>
                      <m:t>=25</m:t>
                    </m:r>
                  </m:oMath>
                </a14:m>
                <a:r>
                  <a:rPr lang="en-US" sz="3700" dirty="0"/>
                  <a:t> is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US" sz="3700" i="1"/>
                        </m:ctrlPr>
                      </m:dPr>
                      <m:e>
                        <m:r>
                          <a:rPr lang="en-US" sz="3700" i="1"/>
                          <m:t>−5, 5</m:t>
                        </m:r>
                      </m:e>
                    </m:d>
                  </m:oMath>
                </a14:m>
                <a:r>
                  <a:rPr lang="en-US" sz="3700" dirty="0"/>
                  <a:t>. </a:t>
                </a:r>
              </a:p>
              <a:p>
                <a:r>
                  <a:rPr lang="en-US" sz="3700" b="1" dirty="0"/>
                  <a:t/>
                </a:r>
                <a:br>
                  <a:rPr lang="en-US" sz="3700" b="1" dirty="0"/>
                </a:br>
                <a:r>
                  <a:rPr lang="en-US" sz="3700" b="1" dirty="0"/>
                  <a:t>IN A GRAPHICAL REPRESENTATION ON A NUMBER LINE:</a:t>
                </a:r>
                <a:r>
                  <a:rPr lang="en-US" sz="3700" dirty="0"/>
                  <a:t>  The solution set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700" i="1"/>
                        </m:ctrlPr>
                      </m:sSupPr>
                      <m:e>
                        <m:r>
                          <a:rPr lang="en-US" sz="3700" i="1"/>
                          <m:t>𝑎</m:t>
                        </m:r>
                      </m:e>
                      <m:sup>
                        <m:r>
                          <a:rPr lang="en-US" sz="3700" i="1"/>
                          <m:t>2</m:t>
                        </m:r>
                      </m:sup>
                    </m:sSup>
                    <m:r>
                      <a:rPr lang="en-US" sz="3700" i="1"/>
                      <m:t>=25</m:t>
                    </m:r>
                  </m:oMath>
                </a14:m>
                <a:r>
                  <a:rPr lang="en-US" sz="3700" dirty="0"/>
                  <a:t> is</a:t>
                </a:r>
              </a:p>
              <a:p>
                <a:r>
                  <a:rPr lang="en-US" sz="3700" dirty="0"/>
                  <a:t>In this graphical representation, a solid dot is used to indicate a point on the number line that is to be included in the solution set.  (WARNING: The dot one physically draws is larger than the point it represents.  One hopes that it is clear from the context of the diagram which point each dot refers to</a:t>
                </a:r>
                <a:r>
                  <a:rPr lang="en-US" sz="3700" dirty="0" smtClean="0"/>
                  <a:t>.</a:t>
                </a:r>
              </a:p>
              <a:p>
                <a:r>
                  <a:rPr lang="en-US" sz="3700" dirty="0"/>
                  <a:t/>
                </a:r>
                <a:br>
                  <a:rPr lang="en-US" sz="3700" dirty="0"/>
                </a:br>
                <a:endParaRPr lang="en-US" sz="37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22960" y="2011680"/>
                <a:ext cx="7498080" cy="4846320"/>
              </a:xfrm>
              <a:blipFill rotWithShape="1">
                <a:blip r:embed="rId2"/>
                <a:stretch>
                  <a:fillRect t="-1761" r="-10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43600"/>
            <a:ext cx="2369185" cy="5727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99631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set notation works: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The </a:t>
            </a:r>
            <a:r>
              <a:rPr lang="en-US" dirty="0"/>
              <a:t>curly brackets { } indicate we are denoting a set.  A set is essentially a collection of things, e.g., letters, numbers, cars, people.  In this case, the things are numbers. </a:t>
            </a:r>
          </a:p>
          <a:p>
            <a:r>
              <a:rPr lang="en-US" dirty="0"/>
              <a:t>From this example, the numbers −5 and 5 are called </a:t>
            </a:r>
            <a:r>
              <a:rPr lang="en-US" b="1" u="sng" dirty="0"/>
              <a:t>elements</a:t>
            </a:r>
            <a:r>
              <a:rPr lang="en-US" dirty="0"/>
              <a:t> of the set.  No other elements belong in this particular set because no other numbers make the equation 𝑎^2  = 25 true.  </a:t>
            </a:r>
          </a:p>
          <a:p>
            <a:r>
              <a:rPr lang="en-US" dirty="0"/>
              <a:t>When elements are listed, they are listed in increasing order.  </a:t>
            </a:r>
          </a:p>
          <a:p>
            <a:r>
              <a:rPr lang="en-US" dirty="0"/>
              <a:t>Sometimes, a set is empty; it has no elements.  In which case, the set looks like {  }.  We often denote this with the symbol, ∅.  We refer to this as the </a:t>
            </a:r>
            <a:r>
              <a:rPr lang="en-US" b="1" u="sng" dirty="0"/>
              <a:t>empty set or the null set</a:t>
            </a:r>
            <a:r>
              <a:rPr lang="en-US" dirty="0"/>
              <a:t>.</a:t>
            </a:r>
          </a:p>
          <a:p>
            <a:pPr marL="68580" indent="0">
              <a:buNone/>
            </a:pPr>
            <a:endParaRPr lang="en-US" dirty="0">
              <a:solidFill>
                <a:schemeClr val="bg2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507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Writing Solution Sets-Ex.1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Present the solution sets in words, notation and graphically for the following equations: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a^2=25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7+p=12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10w+3=33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X^3=27</a:t>
            </a:r>
          </a:p>
        </p:txBody>
      </p:sp>
    </p:spTree>
    <p:extLst>
      <p:ext uri="{BB962C8B-B14F-4D97-AF65-F5344CB8AC3E}">
        <p14:creationId xmlns:p14="http://schemas.microsoft.com/office/powerpoint/2010/main" val="190608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dirty="0" smtClean="0">
                    <a:solidFill>
                      <a:srgbClr val="231F20"/>
                    </a:solidFill>
                    <a:latin typeface="Calibri"/>
                    <a:ea typeface="Myriad Pro"/>
                    <a:cs typeface="Myriad Pro"/>
                  </a:rPr>
                  <a:t>Solve </a:t>
                </a:r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S Mincho"/>
                    <a:cs typeface="Myriad Pro"/>
                  </a:rPr>
                  <a:t>for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S Mincho"/>
                        <a:cs typeface="Myriad Pro"/>
                      </a:rPr>
                      <m:t>𝑥</m:t>
                    </m:r>
                  </m:oMath>
                </a14:m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S Mincho"/>
                    <a:cs typeface="Myriad Pro"/>
                  </a:rPr>
                  <a:t>: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  <m:d>
                      <m:dPr>
                        <m:ctrlPr>
                          <a:rPr lang="en-US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</m:ctrlPr>
                      </m:dPr>
                      <m:e>
                        <m:r>
                          <a:rPr lang="en-US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3+</m:t>
                        </m:r>
                        <m:r>
                          <a:rPr lang="en-US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𝑥</m:t>
                        </m:r>
                      </m:e>
                    </m:d>
                    <m:r>
                      <a:rPr lang="en-US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=3</m:t>
                    </m:r>
                    <m:r>
                      <a:rPr lang="en-US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  <m:r>
                      <a:rPr lang="en-US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+</m:t>
                    </m:r>
                    <m:sSup>
                      <m:sSupPr>
                        <m:ctrlPr>
                          <a:rPr lang="en-US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</m:ctrlPr>
                      </m:sSupPr>
                      <m:e>
                        <m:r>
                          <a:rPr lang="en-US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𝑥</m:t>
                        </m:r>
                      </m:e>
                      <m:sup>
                        <m:r>
                          <a:rPr lang="en-US" baseline="30000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.</m:t>
                    </m:r>
                  </m:oMath>
                </a14:m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14:m>
                  <m:oMath xmlns:m="http://schemas.openxmlformats.org/officeDocument/2006/math">
                    <m:r>
                      <a:rPr lang="en-US" sz="2600"/>
                      <m:t>2</m:t>
                    </m:r>
                    <m:sSup>
                      <m:sSupPr>
                        <m:ctrlPr>
                          <a:rPr lang="en-US" sz="2600" i="1"/>
                        </m:ctrlPr>
                      </m:sSupPr>
                      <m:e>
                        <m:r>
                          <a:rPr lang="en-US" sz="2600" i="1"/>
                          <m:t>𝑥</m:t>
                        </m:r>
                      </m:e>
                      <m:sup>
                        <m:r>
                          <a:rPr lang="en-US" sz="2600"/>
                          <m:t>2</m:t>
                        </m:r>
                      </m:sup>
                    </m:sSup>
                    <m:r>
                      <a:rPr lang="en-US" sz="2600"/>
                      <m:t>+4</m:t>
                    </m:r>
                    <m:r>
                      <a:rPr lang="en-US" sz="2600" i="1"/>
                      <m:t>𝑥</m:t>
                    </m:r>
                    <m:r>
                      <a:rPr lang="en-US" sz="2600"/>
                      <m:t>=2</m:t>
                    </m:r>
                    <m:d>
                      <m:dPr>
                        <m:ctrlPr>
                          <a:rPr lang="en-US" sz="2600" i="1"/>
                        </m:ctrlPr>
                      </m:dPr>
                      <m:e>
                        <m:sSup>
                          <m:sSupPr>
                            <m:ctrlPr>
                              <a:rPr lang="en-US" sz="2600" i="1"/>
                            </m:ctrlPr>
                          </m:sSupPr>
                          <m:e>
                            <m:r>
                              <a:rPr lang="en-US" sz="2600" i="1"/>
                              <m:t>𝑥</m:t>
                            </m:r>
                          </m:e>
                          <m:sup>
                            <m:r>
                              <a:rPr lang="en-US" sz="2600"/>
                              <m:t>2</m:t>
                            </m:r>
                          </m:sup>
                        </m:sSup>
                        <m:r>
                          <a:rPr lang="en-US" sz="2600"/>
                          <m:t>+2</m:t>
                        </m:r>
                        <m:r>
                          <a:rPr lang="en-US" sz="2600" i="1"/>
                          <m:t>𝑥</m:t>
                        </m:r>
                      </m:e>
                    </m:d>
                  </m:oMath>
                </a14:m>
                <a:r>
                  <a:rPr lang="en-US" dirty="0"/>
                  <a:t> </a:t>
                </a:r>
              </a:p>
              <a:p>
                <a14:m>
                  <m:oMath xmlns:m="http://schemas.openxmlformats.org/officeDocument/2006/math">
                    <m:r>
                      <a:rPr lang="en-US" sz="2600"/>
                      <m:t>2</m:t>
                    </m:r>
                    <m:sSup>
                      <m:sSupPr>
                        <m:ctrlPr>
                          <a:rPr lang="en-US" sz="2600" i="1"/>
                        </m:ctrlPr>
                      </m:sSupPr>
                      <m:e>
                        <m:r>
                          <a:rPr lang="en-US" sz="2600" i="1"/>
                          <m:t>𝑥</m:t>
                        </m:r>
                      </m:e>
                      <m:sup>
                        <m:r>
                          <a:rPr lang="en-US" sz="2600"/>
                          <m:t>2</m:t>
                        </m:r>
                      </m:sup>
                    </m:sSup>
                    <m:r>
                      <a:rPr lang="en-US" sz="2600"/>
                      <m:t>+4</m:t>
                    </m:r>
                    <m:r>
                      <a:rPr lang="en-US" sz="2600" i="1"/>
                      <m:t>𝑥</m:t>
                    </m:r>
                    <m:r>
                      <a:rPr lang="en-US" sz="2600"/>
                      <m:t>=4</m:t>
                    </m:r>
                    <m:r>
                      <a:rPr lang="en-US" sz="2600" i="1"/>
                      <m:t>𝑥</m:t>
                    </m:r>
                    <m:r>
                      <a:rPr lang="en-US" sz="2600"/>
                      <m:t>+2</m:t>
                    </m:r>
                    <m:sSup>
                      <m:sSupPr>
                        <m:ctrlPr>
                          <a:rPr lang="en-US" sz="2600" i="1"/>
                        </m:ctrlPr>
                      </m:sSupPr>
                      <m:e>
                        <m:r>
                          <a:rPr lang="en-US" sz="2600" i="1"/>
                          <m:t>𝑥</m:t>
                        </m:r>
                      </m:e>
                      <m:sup>
                        <m:r>
                          <a:rPr lang="en-US" sz="2600"/>
                          <m:t>2</m:t>
                        </m:r>
                      </m:sup>
                    </m:sSup>
                  </m:oMath>
                </a14:m>
                <a:endParaRPr lang="en-US" sz="2600" dirty="0"/>
              </a:p>
              <a:p>
                <a:r>
                  <a:rPr lang="en-US" dirty="0"/>
                  <a:t> </a:t>
                </a:r>
                <a14:m>
                  <m:oMath xmlns:m="http://schemas.openxmlformats.org/officeDocument/2006/math">
                    <m:r>
                      <a:rPr lang="en-US" sz="2400"/>
                      <m:t>2</m:t>
                    </m:r>
                    <m:sSup>
                      <m:sSupPr>
                        <m:ctrlPr>
                          <a:rPr lang="en-US" sz="2400" i="1"/>
                        </m:ctrlPr>
                      </m:sSupPr>
                      <m:e>
                        <m:r>
                          <a:rPr lang="en-US" sz="2400" i="1"/>
                          <m:t>𝑥</m:t>
                        </m:r>
                      </m:e>
                      <m:sup>
                        <m:r>
                          <a:rPr lang="en-US" sz="2400"/>
                          <m:t>2</m:t>
                        </m:r>
                      </m:sup>
                    </m:sSup>
                    <m:r>
                      <a:rPr lang="en-US" sz="2400"/>
                      <m:t>+4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=2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(2+</m:t>
                    </m:r>
                    <m:r>
                      <a:rPr lang="en-US" sz="2400" i="1"/>
                      <m:t>𝑥</m:t>
                    </m:r>
                    <m:r>
                      <a:rPr lang="en-US" sz="2400"/>
                      <m:t>)</m:t>
                    </m:r>
                  </m:oMath>
                </a14:m>
                <a:endParaRPr lang="en-US" sz="2400" dirty="0"/>
              </a:p>
              <a:p>
                <a:pPr marL="0" marR="0">
                  <a:lnSpc>
                    <a:spcPct val="105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endParaRPr lang="en-US" dirty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83" t="-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Equation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105000"/>
              </a:lnSpc>
              <a:spcBef>
                <a:spcPts val="300"/>
              </a:spcBef>
              <a:spcAft>
                <a:spcPts val="600"/>
              </a:spcAft>
            </a:pP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An </a:t>
            </a:r>
            <a:r>
              <a:rPr lang="en-US" b="1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identity</a:t>
            </a:r>
            <a:r>
              <a:rPr lang="en-US" dirty="0">
                <a:solidFill>
                  <a:srgbClr val="231F20"/>
                </a:solidFill>
                <a:latin typeface="Calibri"/>
                <a:ea typeface="Myriad Pro"/>
                <a:cs typeface="Myriad Pro"/>
              </a:rPr>
              <a:t> is an equation that is always true.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7538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0000" lnSpcReduction="20000"/>
              </a:bodyPr>
              <a:lstStyle/>
              <a:p>
                <a:pPr marL="160020" indent="0" algn="just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r>
                  <a:rPr lang="en-US" sz="2600" dirty="0" smtClean="0">
                    <a:solidFill>
                      <a:srgbClr val="231F20"/>
                    </a:solidFill>
                    <a:latin typeface="Calibri"/>
                    <a:ea typeface="Myriad Pro"/>
                    <a:cs typeface="Myriad Pro"/>
                  </a:rPr>
                  <a:t> </a:t>
                </a:r>
                <a14:m>
                  <m:oMath xmlns:m="http://schemas.openxmlformats.org/officeDocument/2006/math">
                    <m:r>
                      <a:rPr lang="en-US" sz="26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2</m:t>
                    </m:r>
                    <m:r>
                      <a:rPr lang="en-US" sz="26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  <m:r>
                      <a:rPr lang="en-US" sz="26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−5</m:t>
                    </m:r>
                  </m:oMath>
                </a14:m>
                <a:r>
                  <a:rPr lang="en-US" sz="2600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= </a:t>
                </a:r>
                <a:r>
                  <a:rPr lang="en-US" sz="2600" u="sng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                              </a:t>
                </a:r>
                <a:endParaRPr lang="en-US" sz="2600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dirty="0">
                  <a:solidFill>
                    <a:srgbClr val="231F20"/>
                  </a:solidFill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 </a:t>
                </a:r>
                <a:r>
                  <a:rPr lang="en-US" sz="2400" dirty="0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𝑥</m:t>
                        </m:r>
                      </m:e>
                      <m:sup>
                        <m:r>
                          <a:rPr lang="en-US" sz="2400" i="1" baseline="30000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+</m:t>
                    </m:r>
                    <m:r>
                      <a:rPr lang="en-US" sz="24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</m:oMath>
                </a14:m>
                <a:r>
                  <a:rPr lang="en-US" sz="2400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= </a:t>
                </a:r>
                <a:r>
                  <a:rPr lang="en-US" sz="2400" u="sng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    </a:t>
                </a:r>
                <a:r>
                  <a:rPr lang="en-US" sz="2400" u="sng" dirty="0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                        </a:t>
                </a:r>
                <a:endParaRPr lang="en-US" sz="2400" dirty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 </a:t>
                </a:r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sz="2400" dirty="0">
                  <a:solidFill>
                    <a:srgbClr val="231F20"/>
                  </a:solidFill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dirty="0" smtClean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14:m>
                  <m:oMath xmlns:m="http://schemas.openxmlformats.org/officeDocument/2006/math">
                    <m:r>
                      <a:rPr lang="en-US" sz="2400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4·</m:t>
                    </m:r>
                    <m:r>
                      <a:rPr lang="en-US" sz="24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𝑥</m:t>
                    </m:r>
                    <m:r>
                      <a:rPr lang="en-US" sz="2400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·</m:t>
                    </m:r>
                    <m:r>
                      <a:rPr lang="en-US" sz="24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𝑦</m:t>
                    </m:r>
                    <m:r>
                      <a:rPr lang="en-US" sz="2400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·</m:t>
                    </m:r>
                    <m:r>
                      <a:rPr lang="en-US" sz="2400" i="1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𝑧</m:t>
                    </m:r>
                    <m:r>
                      <a:rPr lang="en-US" sz="2400">
                        <a:solidFill>
                          <a:srgbClr val="231F20"/>
                        </a:solidFill>
                        <a:effectLst/>
                        <a:latin typeface="Cambria Math"/>
                        <a:ea typeface="Myriad Pro"/>
                        <a:cs typeface="Myriad Pro"/>
                      </a:rPr>
                      <m:t> =</m:t>
                    </m:r>
                  </m:oMath>
                </a14:m>
                <a:r>
                  <a:rPr lang="en-US" sz="2400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</a:t>
                </a:r>
                <a:r>
                  <a:rPr lang="en-US" sz="2400" u="sng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       </a:t>
                </a:r>
                <a:r>
                  <a:rPr lang="en-US" sz="2400" u="sng" dirty="0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               </a:t>
                </a:r>
                <a:endParaRPr lang="en-US" sz="2400" dirty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r>
                  <a:rPr lang="en-US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 </a:t>
                </a:r>
                <a:r>
                  <a:rPr lang="en-US" sz="2400" dirty="0" smtClean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</a:t>
                </a: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sz="2400" i="1" dirty="0" smtClean="0">
                  <a:solidFill>
                    <a:srgbClr val="231F20"/>
                  </a:solidFill>
                  <a:effectLst/>
                  <a:latin typeface="Cambria Math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:endParaRPr lang="en-US" i="1" dirty="0">
                  <a:solidFill>
                    <a:srgbClr val="231F20"/>
                  </a:solidFill>
                  <a:latin typeface="Cambria Math"/>
                  <a:ea typeface="Myriad Pro"/>
                  <a:cs typeface="Myriad Pro"/>
                </a:endParaRPr>
              </a:p>
              <a:p>
                <a:pPr marL="511810" marR="0" indent="0">
                  <a:lnSpc>
                    <a:spcPct val="105000"/>
                  </a:lnSpc>
                  <a:spcBef>
                    <a:spcPts val="300"/>
                  </a:spcBef>
                  <a:spcAft>
                    <a:spcPts val="300"/>
                  </a:spcAft>
                  <a:buNone/>
                  <a:tabLst>
                    <a:tab pos="255905" algn="l"/>
                  </a:tabLs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solidFill>
                                  <a:srgbClr val="231F20"/>
                                </a:solidFill>
                                <a:effectLst/>
                                <a:latin typeface="Cambria Math"/>
                                <a:ea typeface="Myriad Pro"/>
                                <a:cs typeface="Myriad Pro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solidFill>
                                  <a:srgbClr val="231F20"/>
                                </a:solidFill>
                                <a:effectLst/>
                                <a:latin typeface="Cambria Math"/>
                                <a:ea typeface="Myriad Pro"/>
                                <a:cs typeface="Myriad Pro"/>
                              </a:rPr>
                              <m:t>𝑥</m:t>
                            </m:r>
                            <m:r>
                              <a:rPr lang="en-US" sz="2400" i="1">
                                <a:solidFill>
                                  <a:srgbClr val="231F20"/>
                                </a:solidFill>
                                <a:effectLst/>
                                <a:latin typeface="Cambria Math"/>
                                <a:ea typeface="Myriad Pro"/>
                                <a:cs typeface="Myriad Pro"/>
                              </a:rPr>
                              <m:t>+2</m:t>
                            </m:r>
                          </m:e>
                        </m:d>
                      </m:e>
                      <m:sup>
                        <m:r>
                          <a:rPr lang="en-US" sz="2400" i="1" baseline="30000">
                            <a:solidFill>
                              <a:srgbClr val="231F20"/>
                            </a:solidFill>
                            <a:effectLst/>
                            <a:latin typeface="Cambria Math"/>
                            <a:ea typeface="Myriad Pro"/>
                            <a:cs typeface="Myriad Pro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= </a:t>
                </a:r>
                <a:r>
                  <a:rPr lang="en-US" sz="2400" u="sng" dirty="0">
                    <a:solidFill>
                      <a:srgbClr val="231F20"/>
                    </a:solidFill>
                    <a:effectLst/>
                    <a:latin typeface="Calibri"/>
                    <a:ea typeface="Myriad Pro"/>
                    <a:cs typeface="Myriad Pro"/>
                  </a:rPr>
                  <a:t>                               </a:t>
                </a:r>
                <a:endParaRPr lang="en-US" sz="2400" dirty="0">
                  <a:solidFill>
                    <a:srgbClr val="231F20"/>
                  </a:solidFill>
                  <a:effectLst/>
                  <a:latin typeface="Calibri"/>
                  <a:ea typeface="Myriad Pro"/>
                  <a:cs typeface="Myriad Pro"/>
                </a:endParaRPr>
              </a:p>
            </p:txBody>
          </p:sp>
        </mc:Choice>
        <mc:Fallback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Create-I do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Identity Equations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815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44</TotalTime>
  <Words>526</Words>
  <Application>Microsoft Office PowerPoint</Application>
  <PresentationFormat>On-screen Show (4:3)</PresentationFormat>
  <Paragraphs>92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Solution Sets for Equations and Inequalities </vt:lpstr>
      <vt:lpstr>Student Outcomes-Objectives</vt:lpstr>
      <vt:lpstr>Classwork-Whole Class</vt:lpstr>
      <vt:lpstr>Solution Sets-Definition</vt:lpstr>
      <vt:lpstr>Displaying Solution Sets</vt:lpstr>
      <vt:lpstr>How set notation works: </vt:lpstr>
      <vt:lpstr>Writing Solution Sets-Ex.1</vt:lpstr>
      <vt:lpstr>Identity Equation</vt:lpstr>
      <vt:lpstr>Create-I do</vt:lpstr>
      <vt:lpstr>Solution Sets-Cont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Solution Sets for Equations and Inequalities</dc:title>
  <dc:creator>Martin Sierocinski</dc:creator>
  <cp:lastModifiedBy>Martin Sierocinski</cp:lastModifiedBy>
  <cp:revision>5</cp:revision>
  <dcterms:created xsi:type="dcterms:W3CDTF">2015-10-08T17:47:05Z</dcterms:created>
  <dcterms:modified xsi:type="dcterms:W3CDTF">2015-10-08T18:31:33Z</dcterms:modified>
</cp:coreProperties>
</file>