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0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7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6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1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7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6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8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0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446A13-C588-493D-BB18-1D73635283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656CE3-4704-4526-8947-B8C041998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Structure in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Students understand that the sum or difference of two polynomials produces another polynomial and relate polynomials to the system of integers; students add and subtract polynomials.	</a:t>
            </a:r>
          </a:p>
          <a:p>
            <a:pPr marL="342900" marR="0" lvl="0" indent="-342900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Students understand that the product of two polynomials produces another polynomial; students multiply polynomials.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2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Structure in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give an example:</a:t>
            </a:r>
          </a:p>
          <a:p>
            <a:pPr lvl="1"/>
            <a:r>
              <a:rPr lang="en-US" dirty="0" smtClean="0"/>
              <a:t>Terms </a:t>
            </a:r>
          </a:p>
          <a:p>
            <a:pPr lvl="1"/>
            <a:r>
              <a:rPr lang="en-US" dirty="0" smtClean="0"/>
              <a:t>Coefficient</a:t>
            </a:r>
          </a:p>
          <a:p>
            <a:pPr lvl="1"/>
            <a:r>
              <a:rPr lang="en-US" dirty="0" smtClean="0"/>
              <a:t>Exponent</a:t>
            </a:r>
          </a:p>
          <a:p>
            <a:pPr lvl="1"/>
            <a:r>
              <a:rPr lang="en-US" dirty="0" smtClean="0"/>
              <a:t>Degree</a:t>
            </a:r>
          </a:p>
          <a:p>
            <a:pPr lvl="1"/>
            <a:r>
              <a:rPr lang="en-US" dirty="0" smtClean="0"/>
              <a:t>Monomial/Binomial/Trinomial</a:t>
            </a:r>
          </a:p>
          <a:p>
            <a:pPr lvl="1"/>
            <a:r>
              <a:rPr lang="en-US" dirty="0" smtClean="0"/>
              <a:t>Linear, Quadratic, Cubic,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0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Polynomial vs. Monomial vs. Binomial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48640" marR="548640">
                  <a:lnSpc>
                    <a:spcPct val="105000"/>
                  </a:lnSpc>
                  <a:spcBef>
                    <a:spcPts val="600"/>
                  </a:spcBef>
                </a:pPr>
                <a:r>
                  <a:rPr lang="en-US" b="1" u="sng" dirty="0" smtClean="0">
                    <a:solidFill>
                      <a:srgbClr val="231F20"/>
                    </a:solidFill>
                    <a:ea typeface="Myriad Pro"/>
                    <a:cs typeface="Myriad Pro"/>
                  </a:rPr>
                  <a:t>Polynomial </a:t>
                </a:r>
                <a:r>
                  <a:rPr lang="en-US" b="1" u="sng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Expression</a:t>
                </a:r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:  A </a:t>
                </a:r>
                <a:r>
                  <a:rPr lang="en-US" b="1" i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polynomial expression</a:t>
                </a:r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 is either</a:t>
                </a:r>
              </a:p>
              <a:p>
                <a:pPr marL="342900" marR="548640" lvl="0" indent="-34290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SzPts val="800"/>
                  <a:buFont typeface="Calibri" panose="020F0502020204030204" pitchFamily="34" charset="0"/>
                  <a:buAutoNum type="arabicPeriod"/>
                </a:pPr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A numerical expression or a variable symbol, or </a:t>
                </a:r>
              </a:p>
              <a:p>
                <a:pPr marL="342900" marR="548640" lvl="0" indent="-34290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SzPts val="800"/>
                  <a:buFont typeface="Calibri" panose="020F0502020204030204" pitchFamily="34" charset="0"/>
                  <a:buAutoNum type="arabicPeriod"/>
                </a:pPr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The result of placing two previously generated polynomial expressions into the blanks of the addition operator (__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ea typeface="Myriad Pro"/>
                        <a:cs typeface="Myriad Pro"/>
                      </a:rPr>
                      <m:t>+</m:t>
                    </m:r>
                  </m:oMath>
                </a14:m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__) or the multiplication operator (__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231F20"/>
                        </a:solidFill>
                        <a:latin typeface="Cambria Math"/>
                        <a:ea typeface="Myriad Pro"/>
                        <a:cs typeface="Myriad Pro"/>
                      </a:rPr>
                      <m:t>×</m:t>
                    </m:r>
                  </m:oMath>
                </a14:m>
                <a:r>
                  <a:rPr lang="en-US" b="1" dirty="0">
                    <a:solidFill>
                      <a:srgbClr val="231F20"/>
                    </a:solidFill>
                    <a:ea typeface="Myriad Pro"/>
                    <a:cs typeface="Myriad Pro"/>
                  </a:rPr>
                  <a:t>__).</a:t>
                </a:r>
                <a:endParaRPr lang="en-US" b="1" dirty="0" smtClean="0">
                  <a:solidFill>
                    <a:srgbClr val="231F20"/>
                  </a:solidFill>
                  <a:ea typeface="Myriad Pro"/>
                  <a:cs typeface="Myriad Pro"/>
                </a:endParaRPr>
              </a:p>
              <a:p>
                <a:pPr marL="0" marR="548640" lvl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SzPts val="800"/>
                  <a:buNone/>
                </a:pPr>
                <a:r>
                  <a:rPr lang="en-US" dirty="0"/>
                  <a:t>A binomial is the sum (or difference) of two monomials.  A trinomial is the sum (or difference) of three monomials.  A polynomial, as stated earlier, is the sum of one or more monomials</a:t>
                </a:r>
                <a:r>
                  <a:rPr lang="en-US" dirty="0" smtClean="0"/>
                  <a:t>.</a:t>
                </a:r>
              </a:p>
              <a:p>
                <a:pPr marL="0" marR="548640" lvl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SzPts val="800"/>
                  <a:buNone/>
                </a:pPr>
                <a:endParaRPr lang="en-US" dirty="0"/>
              </a:p>
              <a:p>
                <a:pPr marL="0" marR="54864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SzPts val="800"/>
                  <a:buNone/>
                </a:pPr>
                <a:endParaRPr lang="en-US" sz="3200" dirty="0">
                  <a:solidFill>
                    <a:srgbClr val="231F20"/>
                  </a:solidFill>
                  <a:latin typeface="Calibri" panose="020F0502020204030204" pitchFamily="34" charset="0"/>
                  <a:ea typeface="Myriad Pro"/>
                  <a:cs typeface="Myriad Pro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91" t="-23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64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More Vocabulary!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The </a:t>
            </a:r>
            <a:r>
              <a:rPr lang="en-US" b="1" u="sng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leading term</a:t>
            </a:r>
            <a:r>
              <a:rPr lang="en-US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 of a polynomial is the term of highest degree that would be written first if the polynomial is put into standard form.  The </a:t>
            </a:r>
            <a:r>
              <a:rPr lang="en-US" b="1" u="sng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leading coefficient</a:t>
            </a:r>
            <a:r>
              <a:rPr lang="en-US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 is the coefficient of the leading term.</a:t>
            </a:r>
          </a:p>
          <a:p>
            <a:pPr marL="342900" marR="0" lvl="0" indent="-342900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"/>
            </a:pPr>
            <a:r>
              <a:rPr lang="en-US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What would you imagine we mean when we refer to the </a:t>
            </a:r>
            <a:r>
              <a:rPr lang="en-US" b="1" u="sng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constant term</a:t>
            </a:r>
            <a:r>
              <a:rPr lang="en-US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 of the polynomial? </a:t>
            </a:r>
            <a:r>
              <a:rPr lang="en-US" i="1" dirty="0">
                <a:solidFill>
                  <a:srgbClr val="231F20"/>
                </a:solidFill>
                <a:latin typeface="Calibri" panose="020F0502020204030204" pitchFamily="34" charset="0"/>
                <a:ea typeface="Myriad Pro"/>
                <a:cs typeface="Myriad Pro"/>
              </a:rPr>
              <a:t> </a:t>
            </a:r>
            <a:endParaRPr lang="en-US" dirty="0">
              <a:solidFill>
                <a:srgbClr val="231F20"/>
              </a:solidFill>
              <a:latin typeface="Calibri" panose="020F0502020204030204" pitchFamily="34" charset="0"/>
              <a:ea typeface="Myriad Pro"/>
              <a:cs typeface="Myriad Pr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Classwork- Whole Class Discussion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Factor Completely</a:t>
                </a:r>
              </a:p>
              <a:p>
                <a:pPr lvl="1"/>
                <a:r>
                  <a:rPr lang="en-US" dirty="0" smtClean="0"/>
                  <a:t>Example 1</a:t>
                </a:r>
              </a:p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14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+ 7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</m:oMath>
                </a14:m>
                <a:endParaRPr lang="en-US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64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40ab</a:t>
                </a:r>
              </a:p>
              <a:p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4d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+ 16</a:t>
                </a:r>
                <a:endParaRPr lang="en-US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12ab + 4a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0ACEC">
                  <a:lumMod val="75000"/>
                </a:srgbClr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cd</a:t>
            </a:r>
            <a:r>
              <a:rPr lang="en-US" sz="2000" baseline="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c</a:t>
            </a:r>
            <a:r>
              <a:rPr lang="en-US" sz="2000" baseline="30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7967" y="3195033"/>
            <a:ext cx="2924175" cy="27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182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Activity-You make the </a:t>
            </a:r>
            <a:r>
              <a:rPr lang="en-US" dirty="0" smtClean="0"/>
              <a:t>TEST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20 Multiple choice questions</a:t>
            </a:r>
          </a:p>
          <a:p>
            <a:pPr lvl="1"/>
            <a:r>
              <a:rPr lang="en-US" dirty="0" smtClean="0"/>
              <a:t>You must have 3 tricky wrong answers and one correct answer. </a:t>
            </a:r>
          </a:p>
          <a:p>
            <a:pPr lvl="1"/>
            <a:r>
              <a:rPr lang="en-US" dirty="0" smtClean="0"/>
              <a:t>Each question must use variables with </a:t>
            </a:r>
            <a:r>
              <a:rPr lang="en-US" dirty="0" err="1" smtClean="0"/>
              <a:t>atleast</a:t>
            </a:r>
            <a:r>
              <a:rPr lang="en-US" dirty="0" smtClean="0"/>
              <a:t> one term having a degree higher than 1</a:t>
            </a:r>
          </a:p>
          <a:p>
            <a:pPr lvl="1"/>
            <a:r>
              <a:rPr lang="en-US" dirty="0" smtClean="0"/>
              <a:t>The Factoring questions must use more than one variable. i.e. </a:t>
            </a:r>
            <a:r>
              <a:rPr lang="en-US" dirty="0" err="1" smtClean="0"/>
              <a:t>x,y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5-Distributive Property Questions</a:t>
            </a:r>
          </a:p>
          <a:p>
            <a:r>
              <a:rPr lang="en-US" dirty="0" smtClean="0"/>
              <a:t>5-Associative Property Questions</a:t>
            </a:r>
          </a:p>
          <a:p>
            <a:r>
              <a:rPr lang="en-US" dirty="0" smtClean="0"/>
              <a:t>5-Commutative Property Questions</a:t>
            </a:r>
          </a:p>
          <a:p>
            <a:r>
              <a:rPr lang="en-US" dirty="0" smtClean="0"/>
              <a:t>5- Factoring Questions(Reverse Distributive)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distributive property to simplify the following expression:</a:t>
            </a:r>
          </a:p>
          <a:p>
            <a:pPr marL="0" indent="0">
              <a:buNone/>
            </a:pPr>
            <a:endParaRPr lang="en-US" dirty="0"/>
          </a:p>
          <a:p>
            <a:pPr marL="1828800" lvl="4" indent="0">
              <a:buNone/>
            </a:pPr>
            <a:r>
              <a:rPr lang="en-US" sz="2400" dirty="0" smtClean="0"/>
              <a:t>(x^2+9)(3x^2-2x+6)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30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82</TotalTime>
  <Words>307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Understanding Structure in Expressions</vt:lpstr>
      <vt:lpstr>Understanding Structure in Expressions</vt:lpstr>
      <vt:lpstr>Polynomial vs. Monomial vs. Binomial</vt:lpstr>
      <vt:lpstr>More Vocabulary!</vt:lpstr>
      <vt:lpstr>Classwork- Whole Class Discussion</vt:lpstr>
      <vt:lpstr>Group Activity-You make the TEST!!!</vt:lpstr>
      <vt:lpstr>Challenge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Sierocinski</cp:lastModifiedBy>
  <cp:revision>7</cp:revision>
  <dcterms:created xsi:type="dcterms:W3CDTF">2015-10-07T01:43:53Z</dcterms:created>
  <dcterms:modified xsi:type="dcterms:W3CDTF">2015-10-07T11:21:10Z</dcterms:modified>
</cp:coreProperties>
</file>